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  <p:sldMasterId id="2147483670" r:id="rId2"/>
    <p:sldMasterId id="2147483672" r:id="rId3"/>
    <p:sldMasterId id="2147483744" r:id="rId4"/>
    <p:sldMasterId id="2147483756" r:id="rId5"/>
  </p:sldMasterIdLst>
  <p:sldIdLst>
    <p:sldId id="267" r:id="rId6"/>
    <p:sldId id="258" r:id="rId7"/>
    <p:sldId id="259" r:id="rId8"/>
    <p:sldId id="260" r:id="rId9"/>
    <p:sldId id="262" r:id="rId10"/>
    <p:sldId id="261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FF"/>
    <a:srgbClr val="00FF00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titlemaster_m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</p:spPr>
      </p:pic>
      <p:sp>
        <p:nvSpPr>
          <p:cNvPr id="29699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304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D3BA412-43C1-4964-87FF-87E533F81F2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826E4-3CF2-412D-B9DB-0BAC4A3303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228600"/>
            <a:ext cx="16002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38400" y="228600"/>
            <a:ext cx="46482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BF3354-1045-4455-AEC1-E4D91D63D2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106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47107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08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09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10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11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12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13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14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15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16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17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18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19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20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21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22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23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24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7125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7126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7127" name="Rectangle 2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7128" name="Rectangle 2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7129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75D22EF-800B-49EF-86AB-4D8F6856DC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4E5A6-9853-4340-8BCB-6AF3199B20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3D7171-6D3B-4F98-99F4-AB7BBD0935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F07D46-C439-465C-BEFF-AE4A7E1829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0B07ED-F032-485C-AD8B-046934C852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39FFCD-0EE4-496B-BEDD-DDFB57FDCF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C3EBF1-5516-4171-BA36-A0E3C12DF5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5862AC-058E-46D4-801B-D178D855D1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917B8A-143B-4A02-B250-2E10A19CA8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5CBF62-9E7B-4601-8B90-D85FF1679F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BFD0BB-F034-4F3A-A818-EC943B18AE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D3776C-2BCF-4209-9037-9E7AB8D186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6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57347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n-US"/>
            </a:p>
          </p:txBody>
        </p:sp>
        <p:sp>
          <p:nvSpPr>
            <p:cNvPr id="57348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n-US"/>
            </a:p>
          </p:txBody>
        </p:sp>
        <p:sp>
          <p:nvSpPr>
            <p:cNvPr id="57349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n-US"/>
            </a:p>
          </p:txBody>
        </p:sp>
        <p:grpSp>
          <p:nvGrpSpPr>
            <p:cNvPr id="57350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57351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57352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57353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57354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7355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57356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68" cy="246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7357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7358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7359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7360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7361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pic>
              <p:nvPicPr>
                <p:cNvPr id="5736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736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736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736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736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736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736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736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57370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57371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7372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7373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7374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7375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7376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7377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7378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7379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7380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7381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7382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7383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7384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7385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7386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7387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7388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7389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sp>
          <p:nvSpPr>
            <p:cNvPr id="57390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91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92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93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94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95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96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97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98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n-US"/>
            </a:p>
          </p:txBody>
        </p:sp>
        <p:sp>
          <p:nvSpPr>
            <p:cNvPr id="57399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400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/>
              <a:endParaRPr kumimoji="1" lang="en-US"/>
            </a:p>
          </p:txBody>
        </p:sp>
      </p:grpSp>
      <p:sp>
        <p:nvSpPr>
          <p:cNvPr id="57401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0013"/>
            <a:ext cx="6965950" cy="2057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7402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27200" y="3886200"/>
            <a:ext cx="564038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7403" name="Rectangle 5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7404" name="Rectangle 6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7405" name="Rectangle 6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FA5808E-299B-4A54-93CA-1B6A0620CF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80E00A-6C42-4A8C-B898-C0107478DF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59A4C1-8A94-412A-AA6C-63344DBCB6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5540FF-3FFB-4D0C-83D1-1EBC16323C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E53C9D-DFC7-4E46-AC25-8E2F2234BA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C8C054-FEAA-43B1-A7A6-0B5C66D50A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E7559F-3AF2-4E9A-823F-02B20DD607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8A054-862B-4A9D-B5E6-A331E8D343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380261-92D8-46AD-97FF-56A687A959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1F8FC2-7CB3-4D7C-B775-406874168D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944F4A-4ECF-4556-AA6E-2914E7F399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27713" y="227013"/>
            <a:ext cx="1868487" cy="5868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075" y="227013"/>
            <a:ext cx="5456238" cy="5868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D470E6-026F-4FE6-9FDE-EED7C5DE4B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22377-9D83-4B4C-805C-5BA8515947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46DEE-EFAB-4B4F-ABB5-EA1FAA14C9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15596-0C57-4525-9F36-B6943B96B0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528D-BB62-4B37-8D1B-113660F1C3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72F6-7B66-4BC4-941E-AD960C4872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58D05-8585-41FE-B4BC-26CDC95BEE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3BD4F1-9279-4C78-93FF-035C559BC0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8B07A-942E-4672-BDCB-75AD87A514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AFB10-FA10-4FB7-91BF-6E03FB23BF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AA64-4AD0-41C0-865E-AE7E9EB1F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B84B9-3853-4BB4-A386-AD6199657E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3A15C-80BA-448B-BB74-4C254DE350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22C06-3EE3-40EA-B37F-D49B4AD20D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D258C-529E-4F98-B391-E3E4BA9687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2BCDD-193C-46FC-B5FE-BF165504CF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513A8-EA25-466F-9411-952195D740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DF4ED-26B3-48A7-A8CD-1214070A94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71DFEA-D1FD-4B8B-A552-C0E677A9D4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0965F-6B56-4F87-A76D-45448F5C44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AE253-A4D1-4FAB-8FE1-D17DFC642C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CEC24-C514-4827-A4CB-8F5F165A7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B13C2-8181-499B-B12D-FBA9E9C59B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82AE6-22C8-4796-BE4B-E889ACF8A0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94F4A-17A3-49B8-830C-FC3E0180C2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3A37C8-2B7A-48EE-97F1-3CDBE0892D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740A0F-230A-4DC9-9562-F831F237A2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FC4B76-25ED-48A3-B4DE-402AB973A9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A71E34-0964-4225-B159-3A4C764666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w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17" Type="http://schemas.openxmlformats.org/officeDocument/2006/relationships/image" Target="../media/image7.png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4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2"/>
          <p:cNvGrpSpPr>
            <a:grpSpLocks/>
          </p:cNvGrpSpPr>
          <p:nvPr/>
        </p:nvGrpSpPr>
        <p:grpSpPr bwMode="auto">
          <a:xfrm>
            <a:off x="0" y="0"/>
            <a:ext cx="2667000" cy="6858000"/>
            <a:chOff x="0" y="0"/>
            <a:chExt cx="1680" cy="4320"/>
          </a:xfrm>
        </p:grpSpPr>
        <p:sp>
          <p:nvSpPr>
            <p:cNvPr id="28675" name="Rectangle 3"/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pic>
          <p:nvPicPr>
            <p:cNvPr id="28676" name="Picture 4" descr="slidemaster_med3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</p:spPr>
        </p:pic>
      </p:grpSp>
      <p:sp>
        <p:nvSpPr>
          <p:cNvPr id="2867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1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2868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28681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701F8661-1D1B-4EE7-ABF8-29E35D7AE2D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ransition spd="slow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082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46083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084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085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086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087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088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089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090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091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092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093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094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095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096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097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098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099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00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6101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6102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6103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46104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46105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6C803AEC-97D3-4BAE-84ED-6068B9A689D7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1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2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56323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n-US"/>
            </a:p>
          </p:txBody>
        </p:sp>
        <p:sp>
          <p:nvSpPr>
            <p:cNvPr id="56324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n-US"/>
            </a:p>
          </p:txBody>
        </p:sp>
        <p:sp>
          <p:nvSpPr>
            <p:cNvPr id="56325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n-US"/>
            </a:p>
          </p:txBody>
        </p:sp>
        <p:grpSp>
          <p:nvGrpSpPr>
            <p:cNvPr id="56326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56327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56328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56329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56330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6331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56332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68" cy="246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6333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6334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6335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6336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6337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pic>
              <p:nvPicPr>
                <p:cNvPr id="56338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6339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6340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6341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6342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6343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6344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6345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56346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56347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6348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6349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6350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6351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6352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6353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6354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6355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6356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6357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6358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6359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6360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6361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6362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6363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6364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6365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sp>
          <p:nvSpPr>
            <p:cNvPr id="56366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67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68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69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70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71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72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73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74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n-US"/>
            </a:p>
          </p:txBody>
        </p:sp>
        <p:sp>
          <p:nvSpPr>
            <p:cNvPr id="56375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76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/>
              <a:endParaRPr kumimoji="1" lang="en-US"/>
            </a:p>
          </p:txBody>
        </p:sp>
      </p:grpSp>
      <p:sp>
        <p:nvSpPr>
          <p:cNvPr id="56377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19075" y="227013"/>
            <a:ext cx="7477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637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5" y="1598613"/>
            <a:ext cx="7386638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79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2050"/>
            <a:ext cx="1782763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/>
          </a:p>
        </p:txBody>
      </p:sp>
      <p:sp>
        <p:nvSpPr>
          <p:cNvPr id="56380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57425" y="6248400"/>
            <a:ext cx="34559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/>
          </a:p>
        </p:txBody>
      </p:sp>
      <p:sp>
        <p:nvSpPr>
          <p:cNvPr id="56381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248400"/>
            <a:ext cx="175577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ABC1A25D-B0C1-4BA5-81A9-E91203E65C6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15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25D89-133C-4FC8-9D4A-0416741A10E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F8661-1D1B-4EE7-ABF8-29E35D7AE2D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truo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28600"/>
            <a:ext cx="1330390" cy="13169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1676400" y="381000"/>
            <a:ext cx="7239000" cy="107721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PHÒNG GD&amp;ĐT  QUẬN LONG BIÊN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TRƯỜNG TIỂU HỌC ÁI MỘ 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1676400"/>
            <a:ext cx="8534400" cy="3785652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MÔN: ĐẠO ĐỨC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3333CC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Tiết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3 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–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Tuần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3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3333CC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  <a:p>
            <a:pPr lvl="2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TÊN BÀI: </a:t>
            </a:r>
            <a:endParaRPr lang="en-US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3333CC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  <a:p>
            <a:pPr lvl="2"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Có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trách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nhiệm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về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việc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làm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của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mình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  <a:p>
            <a:pPr lvl="2"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GV </a:t>
            </a:r>
            <a:r>
              <a:rPr lang="en-US" sz="32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t</a:t>
            </a:r>
            <a:r>
              <a:rPr lang="en-US" sz="32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hực</a:t>
            </a:r>
            <a:r>
              <a:rPr lang="en-US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hiện</a:t>
            </a:r>
            <a:r>
              <a:rPr lang="en-US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: </a:t>
            </a:r>
            <a:r>
              <a:rPr lang="en-US" sz="32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Nguyễn</a:t>
            </a:r>
            <a:r>
              <a:rPr lang="en-US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Ngọc</a:t>
            </a:r>
            <a:r>
              <a:rPr lang="en-US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Ánh</a:t>
            </a:r>
            <a:endParaRPr lang="en-US" sz="32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3333CC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304800" y="1066800"/>
            <a:ext cx="7010400" cy="28194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3900" b="1" u="sng">
                <a:solidFill>
                  <a:srgbClr val="00FFFF"/>
                </a:solidFill>
                <a:latin typeface="Times New Roman" pitchFamily="18" charset="0"/>
                <a:cs typeface="Times New Roman" pitchFamily="18" charset="0"/>
              </a:rPr>
              <a:t>Cũng cố dặn dò:</a:t>
            </a:r>
          </a:p>
          <a:p>
            <a:pPr>
              <a:lnSpc>
                <a:spcPct val="80000"/>
              </a:lnSpc>
            </a:pPr>
            <a:endParaRPr lang="en-US" sz="3900" b="1" u="sng">
              <a:solidFill>
                <a:srgbClr val="00FF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sz="3900">
                <a:solidFill>
                  <a:srgbClr val="00FFFF"/>
                </a:solidFill>
                <a:latin typeface="Times New Roman" pitchFamily="18" charset="0"/>
                <a:cs typeface="Times New Roman" pitchFamily="18" charset="0"/>
              </a:rPr>
              <a:t> HS Nhắc lại ghi nhớ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sz="3900">
                <a:solidFill>
                  <a:srgbClr val="00FFFF"/>
                </a:solidFill>
                <a:latin typeface="Times New Roman" pitchFamily="18" charset="0"/>
                <a:cs typeface="Times New Roman" pitchFamily="18" charset="0"/>
              </a:rPr>
              <a:t> Về nhà chuẩn bị bài sau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2362200" y="1066800"/>
            <a:ext cx="4897438" cy="71437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lnSpc>
                <a:spcPct val="80000"/>
              </a:lnSpc>
            </a:pPr>
            <a:r>
              <a:rPr lang="en-US" sz="51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Kiểm tra bài cũ: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2133600" y="1981200"/>
            <a:ext cx="6781800" cy="147478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/>
              <a:t>Em đã làm gì để xứng đáng</a:t>
            </a:r>
          </a:p>
          <a:p>
            <a:pPr eaLnBrk="0" hangingPunct="0">
              <a:spcBef>
                <a:spcPct val="50000"/>
              </a:spcBef>
            </a:pPr>
            <a:r>
              <a:rPr lang="en-US" sz="3600"/>
              <a:t> là học sinh lớp 5?</a:t>
            </a:r>
            <a:endParaRPr lang="en-US" sz="10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20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ScreenHunter_113+Oc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3962400"/>
            <a:ext cx="3810000" cy="269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201714" y="1909042"/>
            <a:ext cx="6858048" cy="1822333"/>
          </a:xfrm>
          <a:prstGeom prst="rect">
            <a:avLst/>
          </a:prstGeom>
          <a:noFill/>
        </p:spPr>
        <p:txBody>
          <a:bodyPr wrap="none">
            <a:prstTxWarp prst="textCanUp">
              <a:avLst/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+mn-lt"/>
                <a:cs typeface="+mn-cs"/>
              </a:rPr>
              <a:t>Có</a:t>
            </a: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+mn-lt"/>
                <a:cs typeface="+mn-cs"/>
              </a:rPr>
              <a:t> </a:t>
            </a: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+mn-lt"/>
                <a:cs typeface="+mn-cs"/>
              </a:rPr>
              <a:t>trách</a:t>
            </a: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+mn-lt"/>
                <a:cs typeface="+mn-cs"/>
              </a:rPr>
              <a:t> </a:t>
            </a: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+mn-lt"/>
                <a:cs typeface="+mn-cs"/>
              </a:rPr>
              <a:t>nhiệm</a:t>
            </a: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+mn-lt"/>
                <a:cs typeface="+mn-cs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+mn-lt"/>
                <a:cs typeface="+mn-cs"/>
              </a:rPr>
              <a:t>về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+mn-lt"/>
                <a:cs typeface="+mn-cs"/>
              </a:rPr>
              <a:t>việc</a:t>
            </a: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+mn-lt"/>
                <a:cs typeface="+mn-cs"/>
              </a:rPr>
              <a:t> </a:t>
            </a: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+mn-lt"/>
                <a:cs typeface="+mn-cs"/>
              </a:rPr>
              <a:t>làm</a:t>
            </a: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+mn-lt"/>
                <a:cs typeface="+mn-cs"/>
              </a:rPr>
              <a:t> </a:t>
            </a: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+mn-lt"/>
                <a:cs typeface="+mn-cs"/>
              </a:rPr>
              <a:t>của</a:t>
            </a: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+mn-lt"/>
                <a:cs typeface="+mn-cs"/>
              </a:rPr>
              <a:t> </a:t>
            </a: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+mn-lt"/>
                <a:cs typeface="+mn-cs"/>
              </a:rPr>
              <a:t>mình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9223" name="WordArt 7"/>
          <p:cNvSpPr>
            <a:spLocks noChangeArrowheads="1" noChangeShapeType="1" noTextEdit="1"/>
          </p:cNvSpPr>
          <p:nvPr/>
        </p:nvSpPr>
        <p:spPr bwMode="auto">
          <a:xfrm>
            <a:off x="304800" y="914400"/>
            <a:ext cx="41148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HP001 5H"/>
              </a:rPr>
              <a:t>Môn: Đạo Đức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152400" y="152400"/>
            <a:ext cx="3276600" cy="71437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lnSpc>
                <a:spcPct val="80000"/>
              </a:lnSpc>
            </a:pPr>
            <a:r>
              <a:rPr lang="en-US" sz="4300" u="sng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Hoạt động 1:</a:t>
            </a:r>
          </a:p>
        </p:txBody>
      </p:sp>
      <p:sp>
        <p:nvSpPr>
          <p:cNvPr id="2" name="Rectangle 7"/>
          <p:cNvSpPr txBox="1">
            <a:spLocks noChangeArrowheads="1"/>
          </p:cNvSpPr>
          <p:nvPr/>
        </p:nvSpPr>
        <p:spPr>
          <a:xfrm>
            <a:off x="533400" y="838200"/>
            <a:ext cx="7620000" cy="71437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lnSpc>
                <a:spcPct val="80000"/>
              </a:lnSpc>
            </a:pPr>
            <a:r>
              <a:rPr lang="en-US" sz="3900">
                <a:latin typeface="Times New Roman" pitchFamily="18" charset="0"/>
                <a:cs typeface="Times New Roman" pitchFamily="18" charset="0"/>
              </a:rPr>
              <a:t>Đọc truyện và trả lời câu hỏi</a:t>
            </a:r>
          </a:p>
        </p:txBody>
      </p:sp>
      <p:pic>
        <p:nvPicPr>
          <p:cNvPr id="10246" name="Picture 6" descr="ScreenHunter_113+Oc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438400"/>
            <a:ext cx="8534400" cy="421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7"/>
          <p:cNvSpPr txBox="1">
            <a:spLocks noChangeArrowheads="1"/>
          </p:cNvSpPr>
          <p:nvPr/>
        </p:nvSpPr>
        <p:spPr>
          <a:xfrm>
            <a:off x="762000" y="1600200"/>
            <a:ext cx="7620000" cy="71437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lnSpc>
                <a:spcPct val="80000"/>
              </a:lnSpc>
            </a:pPr>
            <a:r>
              <a:rPr lang="en-US" sz="39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Chuyện của bạn Đức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152400" y="1828800"/>
            <a:ext cx="7162800" cy="9906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39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1.Đức </a:t>
            </a:r>
            <a:r>
              <a:rPr lang="en-US" sz="39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9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39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9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39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9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" name="Rectangle 7"/>
          <p:cNvSpPr txBox="1">
            <a:spLocks noChangeArrowheads="1"/>
          </p:cNvSpPr>
          <p:nvPr/>
        </p:nvSpPr>
        <p:spPr>
          <a:xfrm>
            <a:off x="0" y="3505200"/>
            <a:ext cx="8991600" cy="13716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39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2.Sau </a:t>
            </a:r>
            <a:r>
              <a:rPr lang="en-US" sz="39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9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39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9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39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9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39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9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9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9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9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" name="Rectangle 7"/>
          <p:cNvSpPr txBox="1">
            <a:spLocks noChangeArrowheads="1"/>
          </p:cNvSpPr>
          <p:nvPr/>
        </p:nvSpPr>
        <p:spPr>
          <a:xfrm>
            <a:off x="0" y="5257800"/>
            <a:ext cx="9144000" cy="16002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39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3.Theo </a:t>
            </a:r>
            <a:r>
              <a:rPr lang="en-US" sz="39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9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9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39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9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9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39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9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9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9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9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9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39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9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9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9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5" name="Rectangle 7"/>
          <p:cNvSpPr txBox="1">
            <a:spLocks noChangeArrowheads="1"/>
          </p:cNvSpPr>
          <p:nvPr/>
        </p:nvSpPr>
        <p:spPr>
          <a:xfrm>
            <a:off x="2743200" y="152400"/>
            <a:ext cx="4267200" cy="71437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lnSpc>
                <a:spcPct val="80000"/>
              </a:lnSpc>
            </a:pPr>
            <a:r>
              <a:rPr lang="en-US" sz="3900" b="1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Thảo luận nhóm</a:t>
            </a:r>
          </a:p>
        </p:txBody>
      </p:sp>
      <p:sp>
        <p:nvSpPr>
          <p:cNvPr id="6" name="Rectangle 7"/>
          <p:cNvSpPr txBox="1">
            <a:spLocks noChangeArrowheads="1"/>
          </p:cNvSpPr>
          <p:nvPr/>
        </p:nvSpPr>
        <p:spPr>
          <a:xfrm>
            <a:off x="0" y="1066800"/>
            <a:ext cx="2590800" cy="71437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39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9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1+2</a:t>
            </a:r>
          </a:p>
        </p:txBody>
      </p:sp>
      <p:sp>
        <p:nvSpPr>
          <p:cNvPr id="7" name="Rectangle 7"/>
          <p:cNvSpPr txBox="1">
            <a:spLocks noChangeArrowheads="1"/>
          </p:cNvSpPr>
          <p:nvPr/>
        </p:nvSpPr>
        <p:spPr>
          <a:xfrm>
            <a:off x="0" y="2971800"/>
            <a:ext cx="2514600" cy="71437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lnSpc>
                <a:spcPct val="80000"/>
              </a:lnSpc>
            </a:pPr>
            <a:r>
              <a:rPr lang="en-US" sz="39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9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3+4</a:t>
            </a:r>
          </a:p>
        </p:txBody>
      </p:sp>
      <p:sp>
        <p:nvSpPr>
          <p:cNvPr id="8" name="Rectangle 7"/>
          <p:cNvSpPr txBox="1">
            <a:spLocks noChangeArrowheads="1"/>
          </p:cNvSpPr>
          <p:nvPr/>
        </p:nvSpPr>
        <p:spPr>
          <a:xfrm>
            <a:off x="0" y="4800600"/>
            <a:ext cx="2590800" cy="71437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lnSpc>
                <a:spcPct val="80000"/>
              </a:lnSpc>
            </a:pPr>
            <a:r>
              <a:rPr lang="en-US" sz="39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9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5 +6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3" grpId="0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1143000" y="1066800"/>
            <a:ext cx="2438400" cy="71437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lnSpc>
                <a:spcPct val="80000"/>
              </a:lnSpc>
            </a:pPr>
            <a:r>
              <a:rPr lang="en-US" sz="3900" b="1" u="sng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Ghi nhớ:</a:t>
            </a:r>
          </a:p>
        </p:txBody>
      </p:sp>
      <p:sp>
        <p:nvSpPr>
          <p:cNvPr id="2" name="Rectangle 7"/>
          <p:cNvSpPr txBox="1">
            <a:spLocks noChangeArrowheads="1"/>
          </p:cNvSpPr>
          <p:nvPr/>
        </p:nvSpPr>
        <p:spPr>
          <a:xfrm>
            <a:off x="838200" y="2743200"/>
            <a:ext cx="8001000" cy="16764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39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Mỗi người cần phải suy nghĩ trước khi hành động và chịu trách nhiệm về việc làm của mình.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0" y="152400"/>
            <a:ext cx="3276600" cy="71437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lnSpc>
                <a:spcPct val="80000"/>
              </a:lnSpc>
            </a:pPr>
            <a:r>
              <a:rPr lang="en-US" sz="39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9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9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2:</a:t>
            </a:r>
          </a:p>
        </p:txBody>
      </p:sp>
      <p:sp>
        <p:nvSpPr>
          <p:cNvPr id="2" name="Rectangle 7"/>
          <p:cNvSpPr txBox="1">
            <a:spLocks noChangeArrowheads="1"/>
          </p:cNvSpPr>
          <p:nvPr/>
        </p:nvSpPr>
        <p:spPr>
          <a:xfrm>
            <a:off x="762000" y="838200"/>
            <a:ext cx="7620000" cy="71437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lnSpc>
                <a:spcPct val="80000"/>
              </a:lnSpc>
            </a:pPr>
            <a:r>
              <a:rPr lang="en-US" sz="39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9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39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7"/>
          <p:cNvSpPr txBox="1">
            <a:spLocks noChangeArrowheads="1"/>
          </p:cNvSpPr>
          <p:nvPr/>
        </p:nvSpPr>
        <p:spPr>
          <a:xfrm>
            <a:off x="1219200" y="2362200"/>
            <a:ext cx="7620000" cy="71437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lnSpc>
                <a:spcPct val="80000"/>
              </a:lnSpc>
            </a:pPr>
            <a:r>
              <a:rPr lang="en-US" sz="39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9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9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9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9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3900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7"/>
          <p:cNvSpPr txBox="1">
            <a:spLocks noChangeArrowheads="1"/>
          </p:cNvSpPr>
          <p:nvPr/>
        </p:nvSpPr>
        <p:spPr>
          <a:xfrm>
            <a:off x="1143000" y="3581400"/>
            <a:ext cx="7620000" cy="71437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lnSpc>
                <a:spcPct val="80000"/>
              </a:lnSpc>
            </a:pPr>
            <a:r>
              <a:rPr lang="en-US" sz="39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39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9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9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9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endParaRPr lang="en-US" sz="39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7"/>
          <p:cNvSpPr txBox="1">
            <a:spLocks noChangeArrowheads="1"/>
          </p:cNvSpPr>
          <p:nvPr/>
        </p:nvSpPr>
        <p:spPr>
          <a:xfrm>
            <a:off x="1143000" y="4724400"/>
            <a:ext cx="7620000" cy="71437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lnSpc>
                <a:spcPct val="80000"/>
              </a:lnSpc>
            </a:pPr>
            <a:r>
              <a:rPr lang="en-US" sz="39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Kết luận</a:t>
            </a:r>
          </a:p>
        </p:txBody>
      </p:sp>
      <p:sp>
        <p:nvSpPr>
          <p:cNvPr id="7" name="Rectangle 7"/>
          <p:cNvSpPr txBox="1">
            <a:spLocks noChangeArrowheads="1"/>
          </p:cNvSpPr>
          <p:nvPr/>
        </p:nvSpPr>
        <p:spPr>
          <a:xfrm>
            <a:off x="0" y="1600200"/>
            <a:ext cx="1447800" cy="71437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lnSpc>
                <a:spcPct val="80000"/>
              </a:lnSpc>
            </a:pPr>
            <a:r>
              <a:rPr lang="en-US" sz="3900" b="1" u="sng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900" b="1" u="sng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39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3" grpId="0"/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0" y="304800"/>
            <a:ext cx="9144000" cy="56388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342900" indent="-342900">
              <a:lnSpc>
                <a:spcPct val="80000"/>
              </a:lnSpc>
            </a:pPr>
            <a:r>
              <a:rPr lang="en-US" sz="3900" b="1">
                <a:latin typeface="Times New Roman" pitchFamily="18" charset="0"/>
                <a:cs typeface="Times New Roman" pitchFamily="18" charset="0"/>
              </a:rPr>
              <a:t>Những trường hợp là biểu hiện của người sống có trách nhiệm:</a:t>
            </a:r>
          </a:p>
          <a:p>
            <a:pPr marL="342900" indent="-342900">
              <a:lnSpc>
                <a:spcPct val="80000"/>
              </a:lnSpc>
              <a:buFontTx/>
              <a:buAutoNum type="alphaLcParenR"/>
            </a:pPr>
            <a:r>
              <a:rPr lang="en-US" sz="3900" b="1">
                <a:latin typeface="Times New Roman" pitchFamily="18" charset="0"/>
                <a:cs typeface="Times New Roman" pitchFamily="18" charset="0"/>
              </a:rPr>
              <a:t>Trước khi làm việc gì cũng suy nghĩ cẩn thận</a:t>
            </a:r>
          </a:p>
          <a:p>
            <a:pPr marL="342900" indent="-342900">
              <a:lnSpc>
                <a:spcPct val="80000"/>
              </a:lnSpc>
              <a:buFontTx/>
              <a:buAutoNum type="alphaLcParenR"/>
            </a:pPr>
            <a:r>
              <a:rPr lang="en-US" sz="3900" b="1">
                <a:latin typeface="Times New Roman" pitchFamily="18" charset="0"/>
                <a:cs typeface="Times New Roman" pitchFamily="18" charset="0"/>
              </a:rPr>
              <a:t>Đã nhận làm việc thì làm đến nơi đến chốn.</a:t>
            </a:r>
          </a:p>
          <a:p>
            <a:pPr marL="342900" indent="-342900">
              <a:lnSpc>
                <a:spcPct val="80000"/>
              </a:lnSpc>
            </a:pPr>
            <a:r>
              <a:rPr lang="en-US" sz="3900" b="1">
                <a:latin typeface="Times New Roman" pitchFamily="18" charset="0"/>
                <a:cs typeface="Times New Roman" pitchFamily="18" charset="0"/>
              </a:rPr>
              <a:t>d)Khi làm điều gì sai, sẵn sàng nhận lỗi và sửa lỗi.</a:t>
            </a:r>
          </a:p>
          <a:p>
            <a:pPr marL="342900" indent="-342900">
              <a:lnSpc>
                <a:spcPct val="80000"/>
              </a:lnSpc>
            </a:pPr>
            <a:r>
              <a:rPr lang="en-US" sz="3900" b="1">
                <a:latin typeface="Times New Roman" pitchFamily="18" charset="0"/>
                <a:cs typeface="Times New Roman" pitchFamily="18" charset="0"/>
              </a:rPr>
              <a:t>g)Không làm theo những việc xấu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228600" y="152400"/>
            <a:ext cx="1752600" cy="71437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lnSpc>
                <a:spcPct val="80000"/>
              </a:lnSpc>
            </a:pPr>
            <a:r>
              <a:rPr lang="en-US" sz="3900" b="1" u="sng">
                <a:latin typeface="Times New Roman" pitchFamily="18" charset="0"/>
                <a:cs typeface="Times New Roman" pitchFamily="18" charset="0"/>
              </a:rPr>
              <a:t>Bài 2:</a:t>
            </a:r>
            <a:r>
              <a:rPr lang="en-US" sz="39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" name="Rectangle 7"/>
          <p:cNvSpPr txBox="1">
            <a:spLocks noChangeArrowheads="1"/>
          </p:cNvSpPr>
          <p:nvPr/>
        </p:nvSpPr>
        <p:spPr>
          <a:xfrm>
            <a:off x="457200" y="762000"/>
            <a:ext cx="7620000" cy="71437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lnSpc>
                <a:spcPct val="80000"/>
              </a:lnSpc>
            </a:pPr>
            <a:r>
              <a:rPr lang="en-US" sz="39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9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9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9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đôi</a:t>
            </a:r>
            <a:endParaRPr lang="en-US" sz="39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7"/>
          <p:cNvSpPr txBox="1">
            <a:spLocks noChangeArrowheads="1"/>
          </p:cNvSpPr>
          <p:nvPr/>
        </p:nvSpPr>
        <p:spPr>
          <a:xfrm>
            <a:off x="0" y="1447800"/>
            <a:ext cx="9144000" cy="990600"/>
          </a:xfrm>
          <a:prstGeom prst="rect">
            <a:avLst/>
          </a:prstGeom>
        </p:spPr>
        <p:txBody>
          <a:bodyPr anchor="ctr"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lỗi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nhắc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nhở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endParaRPr lang="en-US" sz="39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7"/>
          <p:cNvSpPr txBox="1">
            <a:spLocks noChangeArrowheads="1"/>
          </p:cNvSpPr>
          <p:nvPr/>
        </p:nvSpPr>
        <p:spPr>
          <a:xfrm>
            <a:off x="0" y="2514600"/>
            <a:ext cx="9144000" cy="990600"/>
          </a:xfrm>
          <a:prstGeom prst="rect">
            <a:avLst/>
          </a:prstGeom>
        </p:spPr>
        <p:txBody>
          <a:bodyPr anchor="ctr"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lỗi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chụi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Rectangle 7"/>
          <p:cNvSpPr txBox="1">
            <a:spLocks noChangeArrowheads="1"/>
          </p:cNvSpPr>
          <p:nvPr/>
        </p:nvSpPr>
        <p:spPr>
          <a:xfrm>
            <a:off x="0" y="3581400"/>
            <a:ext cx="9144000" cy="914400"/>
          </a:xfrm>
          <a:prstGeom prst="rect">
            <a:avLst/>
          </a:prstGeom>
        </p:spPr>
        <p:txBody>
          <a:bodyPr anchor="ctr"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chịu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endParaRPr lang="en-US" sz="39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7"/>
          <p:cNvSpPr txBox="1">
            <a:spLocks noChangeArrowheads="1"/>
          </p:cNvSpPr>
          <p:nvPr/>
        </p:nvSpPr>
        <p:spPr>
          <a:xfrm>
            <a:off x="0" y="4572000"/>
            <a:ext cx="8991600" cy="109537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sảy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lâu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lỗi</a:t>
            </a:r>
            <a:endParaRPr lang="en-US" sz="39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 txBox="1">
            <a:spLocks noChangeArrowheads="1"/>
          </p:cNvSpPr>
          <p:nvPr/>
        </p:nvSpPr>
        <p:spPr>
          <a:xfrm>
            <a:off x="0" y="5715000"/>
            <a:ext cx="9144000" cy="942975"/>
          </a:xfrm>
          <a:prstGeom prst="rect">
            <a:avLst/>
          </a:prstGeom>
        </p:spPr>
        <p:txBody>
          <a:bodyPr anchor="ctr"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đ)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hứa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lỗi</a:t>
            </a:r>
            <a:endParaRPr lang="en-US" sz="39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3" grpId="0"/>
      <p:bldP spid="5" grpId="0"/>
      <p:bldP spid="6" grpId="0"/>
      <p:bldP spid="7" grpId="0"/>
      <p:bldP spid="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1323238"/>
  <p:tag name="VIOLETTITLE" val="Dao duc 5- Bai 2- Co trach nhiem voi viec lam cua minh tiet 1"/>
  <p:tag name="VIOLETLESSON" val="2"/>
  <p:tag name="VIOLETCATID" val="8048934"/>
  <p:tag name="VIOLETSUBJECT" val="Đạo đức 5"/>
  <p:tag name="VIOLETSOURCE" val="Dong Nghiep"/>
  <p:tag name="VIOLETAUTHORID" val="3599053"/>
  <p:tag name="VIOLETAUTHORNAME" val="Nguyễn Thơ Văn"/>
  <p:tag name="VIOLETAUTHORAVATAR" val="3599053.jpg"/>
  <p:tag name="VIOLETAUTHORADDRESS" val="Trường Tiểu học Phú Thọ B - Đồng Tháp"/>
  <p:tag name="VIOLETAUTHORHOMEPAGE" val="http://nguyenthovanptb.violet.vn"/>
  <p:tag name="VIOLETDATE" val="2013-12-26 02:35:46"/>
  <p:tag name="VIOLETHIT" val="116"/>
  <p:tag name="VIOLETLIKE" val="0"/>
  <p:tag name="MMPROD_NEXTUNIQUEID" val="10011"/>
  <p:tag name="MMPROD_UIDATA" val="&lt;database version=&quot;7.0&quot;&gt;&lt;object type=&quot;1&quot; unique_id=&quot;10001&quot;&gt;&lt;object type=&quot;8&quot; unique_id=&quot;10197&quot;&gt;&lt;/object&gt;&lt;object type=&quot;2&quot; unique_id=&quot;10198&quot;&gt;&lt;object type=&quot;3&quot; unique_id=&quot;10199&quot;&gt;&lt;property id=&quot;20148&quot; value=&quot;5&quot;/&gt;&lt;property id=&quot;20300&quot; value=&quot;Slide 1&quot;/&gt;&lt;property id=&quot;20307&quot; value=&quot;267&quot;/&gt;&lt;/object&gt;&lt;object type=&quot;3&quot; unique_id=&quot;10200&quot;&gt;&lt;property id=&quot;20148&quot; value=&quot;5&quot;/&gt;&lt;property id=&quot;20300&quot; value=&quot;Slide 2&quot;/&gt;&lt;property id=&quot;20307&quot; value=&quot;258&quot;/&gt;&lt;/object&gt;&lt;object type=&quot;3&quot; unique_id=&quot;10201&quot;&gt;&lt;property id=&quot;20148&quot; value=&quot;5&quot;/&gt;&lt;property id=&quot;20300&quot; value=&quot;Slide 3&quot;/&gt;&lt;property id=&quot;20307&quot; value=&quot;259&quot;/&gt;&lt;/object&gt;&lt;object type=&quot;3&quot; unique_id=&quot;10202&quot;&gt;&lt;property id=&quot;20148&quot; value=&quot;5&quot;/&gt;&lt;property id=&quot;20300&quot; value=&quot;Slide 4&quot;/&gt;&lt;property id=&quot;20307&quot; value=&quot;260&quot;/&gt;&lt;/object&gt;&lt;object type=&quot;3&quot; unique_id=&quot;10203&quot;&gt;&lt;property id=&quot;20148&quot; value=&quot;5&quot;/&gt;&lt;property id=&quot;20300&quot; value=&quot;Slide 5&quot;/&gt;&lt;property id=&quot;20307&quot; value=&quot;262&quot;/&gt;&lt;/object&gt;&lt;object type=&quot;3&quot; unique_id=&quot;10204&quot;&gt;&lt;property id=&quot;20148&quot; value=&quot;5&quot;/&gt;&lt;property id=&quot;20300&quot; value=&quot;Slide 6&quot;/&gt;&lt;property id=&quot;20307&quot; value=&quot;261&quot;/&gt;&lt;/object&gt;&lt;object type=&quot;3&quot; unique_id=&quot;10205&quot;&gt;&lt;property id=&quot;20148&quot; value=&quot;5&quot;/&gt;&lt;property id=&quot;20300&quot; value=&quot;Slide 7&quot;/&gt;&lt;property id=&quot;20307&quot; value=&quot;263&quot;/&gt;&lt;/object&gt;&lt;object type=&quot;3&quot; unique_id=&quot;10206&quot;&gt;&lt;property id=&quot;20148&quot; value=&quot;5&quot;/&gt;&lt;property id=&quot;20300&quot; value=&quot;Slide 8&quot;/&gt;&lt;property id=&quot;20307&quot; value=&quot;264&quot;/&gt;&lt;/object&gt;&lt;object type=&quot;3&quot; unique_id=&quot;10207&quot;&gt;&lt;property id=&quot;20148&quot; value=&quot;5&quot;/&gt;&lt;property id=&quot;20300&quot; value=&quot;Slide 9&quot;/&gt;&lt;property id=&quot;20307&quot; value=&quot;265&quot;/&gt;&lt;/object&gt;&lt;object type=&quot;3&quot; unique_id=&quot;10208&quot;&gt;&lt;property id=&quot;20148&quot; value=&quot;5&quot;/&gt;&lt;property id=&quot;20300&quot; value=&quot;Slide 10&quot;/&gt;&lt;property id=&quot;20307&quot; value=&quot;26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Proposal">
  <a:themeElements>
    <a:clrScheme name="Proposal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Proposa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posal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aple">
  <a:themeElements>
    <a:clrScheme name="Maple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Maple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aple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ple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Kimono">
  <a:themeElements>
    <a:clrScheme name="Kimono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Kimon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imono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</TotalTime>
  <Words>333</Words>
  <Application>Microsoft Office PowerPoint</Application>
  <PresentationFormat>On-screen Show (4:3)</PresentationFormat>
  <Paragraphs>48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Wingdings</vt:lpstr>
      <vt:lpstr>Tahoma</vt:lpstr>
      <vt:lpstr>Times New Roman</vt:lpstr>
      <vt:lpstr>Arial Black</vt:lpstr>
      <vt:lpstr>Proposal</vt:lpstr>
      <vt:lpstr>Maple</vt:lpstr>
      <vt:lpstr>Kimono</vt:lpstr>
      <vt:lpstr>Office Theme</vt:lpstr>
      <vt:lpstr>1_Office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AutoBVT</cp:lastModifiedBy>
  <cp:revision>20</cp:revision>
  <dcterms:created xsi:type="dcterms:W3CDTF">2013-09-08T13:20:26Z</dcterms:created>
  <dcterms:modified xsi:type="dcterms:W3CDTF">2016-01-21T02:58:11Z</dcterms:modified>
</cp:coreProperties>
</file>